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7" r:id="rId3"/>
    <p:sldId id="2141411499" r:id="rId4"/>
    <p:sldId id="2141411503" r:id="rId5"/>
    <p:sldId id="2141411502" r:id="rId6"/>
    <p:sldId id="2141411504" r:id="rId7"/>
    <p:sldId id="2141411505" r:id="rId8"/>
    <p:sldId id="2141411511" r:id="rId9"/>
    <p:sldId id="2141411510" r:id="rId10"/>
  </p:sldIdLst>
  <p:sldSz cx="12192000" cy="6858000"/>
  <p:notesSz cx="7086600" cy="1023143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4F4F4"/>
    <a:srgbClr val="71706E"/>
    <a:srgbClr val="F6A01A"/>
    <a:srgbClr val="E3191B"/>
    <a:srgbClr val="F7AA0F"/>
    <a:srgbClr val="E95D0B"/>
    <a:srgbClr val="868686"/>
    <a:srgbClr val="FCBF00"/>
    <a:srgbClr val="F5E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81"/>
  </p:normalViewPr>
  <p:slideViewPr>
    <p:cSldViewPr snapToGrid="0">
      <p:cViewPr varScale="1">
        <p:scale>
          <a:sx n="116" d="100"/>
          <a:sy n="116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84F5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4F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AD6-7C4E-AD2D-C1DB10420046}"/>
              </c:ext>
            </c:extLst>
          </c:dPt>
          <c:dPt>
            <c:idx val="1"/>
            <c:invertIfNegative val="0"/>
            <c:bubble3D val="0"/>
            <c:spPr>
              <a:solidFill>
                <a:srgbClr val="084F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D6-7C4E-AD2D-C1DB10420046}"/>
              </c:ext>
            </c:extLst>
          </c:dPt>
          <c:dPt>
            <c:idx val="2"/>
            <c:invertIfNegative val="0"/>
            <c:bubble3D val="0"/>
            <c:spPr>
              <a:solidFill>
                <a:srgbClr val="084F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AD6-7C4E-AD2D-C1DB10420046}"/>
              </c:ext>
            </c:extLst>
          </c:dPt>
          <c:dPt>
            <c:idx val="3"/>
            <c:invertIfNegative val="0"/>
            <c:bubble3D val="0"/>
            <c:spPr>
              <a:solidFill>
                <a:srgbClr val="084F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D6-7C4E-AD2D-C1DB10420046}"/>
              </c:ext>
            </c:extLst>
          </c:dPt>
          <c:dPt>
            <c:idx val="4"/>
            <c:invertIfNegative val="0"/>
            <c:bubble3D val="0"/>
            <c:spPr>
              <a:solidFill>
                <a:srgbClr val="084F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AD6-7C4E-AD2D-C1DB10420046}"/>
              </c:ext>
            </c:extLst>
          </c:dPt>
          <c:dPt>
            <c:idx val="5"/>
            <c:invertIfNegative val="0"/>
            <c:bubble3D val="0"/>
            <c:spPr>
              <a:solidFill>
                <a:srgbClr val="084F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F1-114A-93F9-2E94AB96B6C8}"/>
              </c:ext>
            </c:extLst>
          </c:dPt>
          <c:dPt>
            <c:idx val="6"/>
            <c:invertIfNegative val="0"/>
            <c:bubble3D val="0"/>
            <c:spPr>
              <a:solidFill>
                <a:srgbClr val="084F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6D7-9C4A-BC34-B51FF082E1E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F07-4784-8315-AD458100A1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50</c:v>
                </c:pt>
                <c:pt idx="1">
                  <c:v>78</c:v>
                </c:pt>
                <c:pt idx="2">
                  <c:v>102</c:v>
                </c:pt>
                <c:pt idx="3">
                  <c:v>138</c:v>
                </c:pt>
                <c:pt idx="4">
                  <c:v>151</c:v>
                </c:pt>
                <c:pt idx="5">
                  <c:v>165</c:v>
                </c:pt>
                <c:pt idx="6">
                  <c:v>175</c:v>
                </c:pt>
                <c:pt idx="7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1-114A-93F9-2E94AB96B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76"/>
        <c:axId val="1064501728"/>
        <c:axId val="1065013792"/>
      </c:barChart>
      <c:catAx>
        <c:axId val="106450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65013792"/>
        <c:crosses val="autoZero"/>
        <c:auto val="1"/>
        <c:lblAlgn val="ctr"/>
        <c:lblOffset val="100"/>
        <c:noMultiLvlLbl val="0"/>
      </c:catAx>
      <c:valAx>
        <c:axId val="1065013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450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err="1"/>
              <a:t>Principales</a:t>
            </a:r>
            <a:r>
              <a:rPr lang="en-US" sz="2800" b="1"/>
              <a:t> </a:t>
            </a:r>
            <a:r>
              <a:rPr lang="en-US" sz="2800" b="1" err="1"/>
              <a:t>temas</a:t>
            </a:r>
            <a:r>
              <a:rPr lang="en-US" sz="2800" b="1" baseline="0"/>
              <a:t> de </a:t>
            </a:r>
            <a:r>
              <a:rPr lang="en-US" sz="2800" b="1" err="1"/>
              <a:t>Inversión</a:t>
            </a:r>
            <a:r>
              <a:rPr lang="en-US" sz="2800" b="1" baseline="0"/>
              <a:t> </a:t>
            </a:r>
            <a:r>
              <a:rPr lang="en-US" sz="2800" b="1" u="sng" baseline="0"/>
              <a:t>Social</a:t>
            </a:r>
            <a:r>
              <a:rPr lang="en-US" sz="2800" b="1" baseline="0"/>
              <a:t> </a:t>
            </a:r>
            <a:r>
              <a:rPr lang="en-US" sz="2800" b="1" baseline="0" err="1"/>
              <a:t>Privada</a:t>
            </a:r>
            <a:endParaRPr lang="en-US" sz="2800" b="1"/>
          </a:p>
        </c:rich>
      </c:tx>
      <c:layout>
        <c:manualLayout>
          <c:xMode val="edge"/>
          <c:yMode val="edge"/>
          <c:x val="0.1613426506150317"/>
          <c:y val="2.5466345420361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Salud</c:v>
                </c:pt>
                <c:pt idx="1">
                  <c:v>Educación e investigación</c:v>
                </c:pt>
                <c:pt idx="2">
                  <c:v>Desarrollo Rural</c:v>
                </c:pt>
                <c:pt idx="3">
                  <c:v>Infraestructura</c:v>
                </c:pt>
                <c:pt idx="4">
                  <c:v>Desarrollo socio económico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>
                  <c:v>8.5000000000000006E-2</c:v>
                </c:pt>
                <c:pt idx="1">
                  <c:v>0.126</c:v>
                </c:pt>
                <c:pt idx="2">
                  <c:v>0.13100000000000001</c:v>
                </c:pt>
                <c:pt idx="3">
                  <c:v>0.13300000000000001</c:v>
                </c:pt>
                <c:pt idx="4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F-4753-B79C-98917A963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4378016"/>
        <c:axId val="1804378496"/>
      </c:barChart>
      <c:catAx>
        <c:axId val="1804378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04378496"/>
        <c:crosses val="autoZero"/>
        <c:auto val="1"/>
        <c:lblAlgn val="ctr"/>
        <c:lblOffset val="100"/>
        <c:noMultiLvlLbl val="0"/>
      </c:catAx>
      <c:valAx>
        <c:axId val="1804378496"/>
        <c:scaling>
          <c:orientation val="minMax"/>
          <c:max val="0.35000000000000003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80437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Principales</a:t>
            </a:r>
            <a:r>
              <a:rPr lang="en-US" sz="2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8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temas</a:t>
            </a:r>
            <a:r>
              <a:rPr lang="en-US" sz="2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de </a:t>
            </a:r>
            <a:r>
              <a:rPr lang="en-US" sz="28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Inversión</a:t>
            </a:r>
            <a:r>
              <a:rPr lang="en-US" sz="2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800" b="1" i="0" u="sng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Ambiental</a:t>
            </a:r>
            <a:r>
              <a:rPr lang="en-US" sz="2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8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Privada</a:t>
            </a:r>
            <a:endParaRPr lang="en-US" sz="28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layout>
        <c:manualLayout>
          <c:xMode val="edge"/>
          <c:yMode val="edge"/>
          <c:x val="0.1759324694356999"/>
          <c:y val="3.0903508018355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8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Hoja1!$A$6:$A$10</c:f>
              <c:strCache>
                <c:ptCount val="5"/>
                <c:pt idx="0">
                  <c:v>Protección de bosques</c:v>
                </c:pt>
                <c:pt idx="1">
                  <c:v>Energía</c:v>
                </c:pt>
                <c:pt idx="2">
                  <c:v>Agua</c:v>
                </c:pt>
                <c:pt idx="3">
                  <c:v>Residuos y materiales</c:v>
                </c:pt>
                <c:pt idx="4">
                  <c:v>Emisiones de gases efecto invernadero</c:v>
                </c:pt>
              </c:strCache>
            </c:strRef>
          </c:cat>
          <c:val>
            <c:numRef>
              <c:f>Hoja1!$B$6:$B$10</c:f>
              <c:numCache>
                <c:formatCode>0%</c:formatCode>
                <c:ptCount val="5"/>
                <c:pt idx="0">
                  <c:v>4.8381832148525108E-2</c:v>
                </c:pt>
                <c:pt idx="1">
                  <c:v>9.6996997608192179E-2</c:v>
                </c:pt>
                <c:pt idx="2">
                  <c:v>0.11122908617131409</c:v>
                </c:pt>
                <c:pt idx="3">
                  <c:v>0.17705706619488285</c:v>
                </c:pt>
                <c:pt idx="4">
                  <c:v>0.21476672632293087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F-4753-B79C-98917A963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4378016"/>
        <c:axId val="1804378496"/>
      </c:barChart>
      <c:catAx>
        <c:axId val="1804378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04378496"/>
        <c:crosses val="autoZero"/>
        <c:auto val="1"/>
        <c:lblAlgn val="ctr"/>
        <c:lblOffset val="100"/>
        <c:noMultiLvlLbl val="0"/>
      </c:catAx>
      <c:valAx>
        <c:axId val="1804378496"/>
        <c:scaling>
          <c:orientation val="minMax"/>
          <c:max val="0.35000000000000003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80437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513349"/>
          </a:xfrm>
          <a:prstGeom prst="rect">
            <a:avLst/>
          </a:prstGeom>
        </p:spPr>
        <p:txBody>
          <a:bodyPr vert="horz" lIns="98956" tIns="49478" rIns="98956" bIns="49478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513349"/>
          </a:xfrm>
          <a:prstGeom prst="rect">
            <a:avLst/>
          </a:prstGeom>
        </p:spPr>
        <p:txBody>
          <a:bodyPr vert="horz" lIns="98956" tIns="49478" rIns="98956" bIns="49478" rtlCol="0"/>
          <a:lstStyle>
            <a:lvl1pPr algn="r">
              <a:defRPr sz="1300"/>
            </a:lvl1pPr>
          </a:lstStyle>
          <a:p>
            <a:fld id="{1C22C9E8-F0BC-4BF9-AB7E-ACF15C78C03E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466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56" tIns="49478" rIns="98956" bIns="49478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8660" y="4923879"/>
            <a:ext cx="5669280" cy="4028629"/>
          </a:xfrm>
          <a:prstGeom prst="rect">
            <a:avLst/>
          </a:prstGeom>
        </p:spPr>
        <p:txBody>
          <a:bodyPr vert="horz" lIns="98956" tIns="49478" rIns="98956" bIns="4947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0860" cy="513348"/>
          </a:xfrm>
          <a:prstGeom prst="rect">
            <a:avLst/>
          </a:prstGeom>
        </p:spPr>
        <p:txBody>
          <a:bodyPr vert="horz" lIns="98956" tIns="49478" rIns="98956" bIns="49478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14100" y="9718091"/>
            <a:ext cx="3070860" cy="513348"/>
          </a:xfrm>
          <a:prstGeom prst="rect">
            <a:avLst/>
          </a:prstGeom>
        </p:spPr>
        <p:txBody>
          <a:bodyPr vert="horz" lIns="98956" tIns="49478" rIns="98956" bIns="49478" rtlCol="0" anchor="b"/>
          <a:lstStyle>
            <a:lvl1pPr algn="r">
              <a:defRPr sz="1300"/>
            </a:lvl1pPr>
          </a:lstStyle>
          <a:p>
            <a:fld id="{5486809D-97FD-4A17-AF32-B3DDA2E2E6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152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255E6-6D66-1E45-89C0-7081232E022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03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770F8-AF78-4193-9B43-73067FD1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EEFF86-DA38-44B3-AE31-63D9F5B76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AD6BEC-A15F-457C-912F-15363A89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2C44B8-1E61-4832-BAD7-64A1E950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330150-9DFE-48CA-B214-8349490F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39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45786-5CC4-469F-BF72-68E7238E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F012F7-440E-4A5C-81AB-FB04A90AA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357E04-E2D6-4BF7-B9E9-D9334D21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31B9A4-FE06-4791-BA12-00093462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8B6C9-A37C-424A-B5C7-846E33FB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383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06A338-D2B2-4322-853E-EF5D7ADF9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5A6D7A-D0C2-4674-86C6-F686C946B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01677-BDAC-4AA9-962B-8C4073D3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B3429-A26B-47F7-9930-B8D0C680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23AAF4-F4BC-4E11-8ECA-3A1A130E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27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1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D635599-34B5-43C0-BD8A-60259147B8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2314" y="-1"/>
            <a:ext cx="3869685" cy="685800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5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71FDC-B7CF-4BBB-AD3E-B3361FE3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C7FF46-E082-48C9-BE1A-0D8E68DFC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E164CA-FBE6-4AD4-B1DD-162669F1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3FB275-CBDC-4389-9868-AB3FC214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6543F-67A3-45EA-87A0-2B086AF4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98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BA399-C1C7-433D-B810-E37D8A6F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5EED86-F926-49DD-B230-18E45DF2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55BB05-6CB5-4687-A5D5-A37376A1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D98C2-88AB-4BC2-9E36-2D072001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B78B2-F9E9-42D1-90E5-EB9D42FB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22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0B23A-BACB-4FAD-A845-89063A4F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B01415-BDCC-4584-B650-2BF2EA5CB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5782F2-649B-423E-BCA5-755159969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C39C49-4044-47CF-AE57-24569CC2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7662E2-F7A3-46E3-B3EB-FE4FFD09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52953C-8CE9-4CB1-926E-1722ED95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912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8D0FA-AE21-465A-BFCE-EF421DCC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D8E41-AC3D-4860-A3ED-9490E787C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940348-2171-4476-9800-0AAB4F5D3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CF61E1-1FF0-48CD-95D2-0B1A7C9E0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923EA5-E6EA-478B-8621-09CE5E0F3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A99280-6EEE-4BFA-9DA6-1F0115A1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2422F7-F015-4DE5-9369-5A9E2E34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23EF52-B4BA-483F-85BC-2B46A878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598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96F0F-0F15-4F3E-9E6C-FCA1F73A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805AC2-DD1E-4DE2-A972-D89E371F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8C7035-BB02-4898-BC35-4DAF4FA2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50E04B-9667-4C0F-A2D0-10E9553E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002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447F74-FA77-496D-AFEC-2A1FB7D6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FEB1FE-2788-4CAB-A285-751E06E2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E2F6BA-56B6-4335-A283-3F1D2F6F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557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A8EC-6F72-4980-9BC5-0B99D5728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7D416-CE8B-4380-8C87-7DDB1739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4E108F-AEBD-4DBB-A9A4-C07F6133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3BAACB-6FF0-4602-A7F9-A22C266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360E31-E4B1-4636-B8ED-9A1E3044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07788C-86E3-4FDC-B158-CF7BBCC4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626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6EED1-DFFD-4903-BCBB-EACD6210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0131F6-7FA3-4403-A65B-7A9074493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F6B8E8-E87E-4DF4-A00C-9D79A81ED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859360-EB08-432B-A986-E0B489F3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DA9A96-1E4B-4187-9004-C1E94393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A6C6DE-EBCD-4683-8D01-4CFD1DE9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7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61B38F3-1526-4BE9-B2F9-A3791D5A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A0693-4BC1-48CC-98E0-92A19405A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445C31-C588-4974-B7E2-25FDA7FEB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CC52-0BC3-4A0A-9982-8CE0737EC3DF}" type="datetimeFigureOut">
              <a:rPr lang="es-CO" smtClean="0"/>
              <a:t>10/07/25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F58AFF-69C3-4BC0-81C2-7BA202121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3EC40-0720-4738-9C1C-D81433094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6DB1-D556-48AD-9D2C-C835DAA468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01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DFCD8AE-4D45-C44B-C111-E48C611B5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91999" cy="686458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rgbClr val="008DC5"/>
              </a:solidFill>
            </a:endParaRPr>
          </a:p>
        </p:txBody>
      </p:sp>
      <p:pic>
        <p:nvPicPr>
          <p:cNvPr id="10" name="Imagen 9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73B289D6-EF74-D0B7-A1AC-CF2ADE8112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5407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713C385-7914-3517-6CF0-72FC02C3AB99}"/>
              </a:ext>
            </a:extLst>
          </p:cNvPr>
          <p:cNvSpPr/>
          <p:nvPr/>
        </p:nvSpPr>
        <p:spPr>
          <a:xfrm rot="10800000">
            <a:off x="10373598" y="5458653"/>
            <a:ext cx="990601" cy="990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08F8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8E7D8C-1B14-F1FD-809B-A0060D63DAF5}"/>
              </a:ext>
            </a:extLst>
          </p:cNvPr>
          <p:cNvSpPr txBox="1"/>
          <p:nvPr/>
        </p:nvSpPr>
        <p:spPr>
          <a:xfrm>
            <a:off x="4598609" y="2566713"/>
            <a:ext cx="6919827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s-ES" sz="48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ÍNDICE DE INVERSIÓN SOCIAL Y AMBIENTAL PRIVADA – IISAP</a:t>
            </a:r>
          </a:p>
          <a:p>
            <a:pPr algn="r">
              <a:lnSpc>
                <a:spcPts val="5000"/>
              </a:lnSpc>
            </a:pPr>
            <a:r>
              <a:rPr lang="es-ES" sz="7200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2025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97896F6-A73F-520F-5F26-DECA38162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599" y="551398"/>
            <a:ext cx="3515607" cy="4645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341E37-40F3-0ED9-C2FF-9A964D630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233" y="551398"/>
            <a:ext cx="9471745" cy="6306602"/>
          </a:xfrm>
          <a:prstGeom prst="rect">
            <a:avLst/>
          </a:prstGeom>
        </p:spPr>
      </p:pic>
      <p:pic>
        <p:nvPicPr>
          <p:cNvPr id="11" name="Imagen 10" descr="Imagen que contiene animal, tabla, oscuro, pájaro&#10;&#10;El contenido generado por IA puede ser incorrecto.">
            <a:extLst>
              <a:ext uri="{FF2B5EF4-FFF2-40B4-BE49-F238E27FC236}">
                <a16:creationId xmlns:a16="http://schemas.microsoft.com/office/drawing/2014/main" id="{B5B1896C-4500-8E6F-6043-7A81EFA89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518">
            <a:off x="9134914" y="4963352"/>
            <a:ext cx="17049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9F6E3F34-E7FE-46C2-AB21-435C18DB6499}"/>
              </a:ext>
            </a:extLst>
          </p:cNvPr>
          <p:cNvSpPr/>
          <p:nvPr/>
        </p:nvSpPr>
        <p:spPr>
          <a:xfrm>
            <a:off x="1" y="-1"/>
            <a:ext cx="12191999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200"/>
              </a:lnSpc>
            </a:pPr>
            <a:endParaRPr lang="es-CO" sz="1800" b="1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51475BF-6E08-465F-AB1D-0B69C8D311C2}"/>
              </a:ext>
            </a:extLst>
          </p:cNvPr>
          <p:cNvSpPr txBox="1"/>
          <p:nvPr/>
        </p:nvSpPr>
        <p:spPr>
          <a:xfrm>
            <a:off x="953570" y="3087476"/>
            <a:ext cx="9033832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El Índice de Inversión Social y Ambiental Privada –IISAP- es la única plataforma de seguimiento a la inversión privada para el desarrollo de las empresas más grandes de Colombia.</a:t>
            </a:r>
          </a:p>
          <a:p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El IISAP establece los estándares y prácticas de inversión social y ambiental privada en el país y promueve alianzas para acelerar el desarrollo.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8B2E455-3E1A-45B5-B494-3F68A86565C2}"/>
              </a:ext>
            </a:extLst>
          </p:cNvPr>
          <p:cNvSpPr txBox="1"/>
          <p:nvPr/>
        </p:nvSpPr>
        <p:spPr>
          <a:xfrm>
            <a:off x="953570" y="1394705"/>
            <a:ext cx="7336195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000" b="1" dirty="0">
                <a:solidFill>
                  <a:schemeClr val="accent1"/>
                </a:solidFill>
              </a:rPr>
              <a:t>Índice de Inversión Social y Ambiental Privada –IISAP-</a:t>
            </a:r>
          </a:p>
          <a:p>
            <a:r>
              <a:rPr lang="es-ES" sz="2400" dirty="0">
                <a:solidFill>
                  <a:schemeClr val="accent1"/>
                </a:solidFill>
              </a:rPr>
              <a:t>(9na edición) 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3B2C7134-F772-1398-B2BD-A2D17B56A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599" y="551398"/>
            <a:ext cx="3515607" cy="4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6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7F08C70-8A74-216A-2834-70CEA6A62D70}"/>
              </a:ext>
            </a:extLst>
          </p:cNvPr>
          <p:cNvSpPr/>
          <p:nvPr/>
        </p:nvSpPr>
        <p:spPr>
          <a:xfrm rot="5400000">
            <a:off x="4723068" y="-265733"/>
            <a:ext cx="7399848" cy="793131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34778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Google Shape;138;p2">
            <a:extLst>
              <a:ext uri="{FF2B5EF4-FFF2-40B4-BE49-F238E27FC236}">
                <a16:creationId xmlns:a16="http://schemas.microsoft.com/office/drawing/2014/main" id="{65D7F979-E963-296F-06ED-2A2F08A4DFF5}"/>
              </a:ext>
            </a:extLst>
          </p:cNvPr>
          <p:cNvSpPr/>
          <p:nvPr/>
        </p:nvSpPr>
        <p:spPr>
          <a:xfrm>
            <a:off x="0" y="-36513"/>
            <a:ext cx="12192000" cy="693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43;p2">
            <a:extLst>
              <a:ext uri="{FF2B5EF4-FFF2-40B4-BE49-F238E27FC236}">
                <a16:creationId xmlns:a16="http://schemas.microsoft.com/office/drawing/2014/main" id="{7DAA8445-855E-91AA-FBC6-75E62A7C43EE}"/>
              </a:ext>
            </a:extLst>
          </p:cNvPr>
          <p:cNvSpPr/>
          <p:nvPr/>
        </p:nvSpPr>
        <p:spPr>
          <a:xfrm>
            <a:off x="467518" y="1125629"/>
            <a:ext cx="1758950" cy="73025"/>
          </a:xfrm>
          <a:custGeom>
            <a:avLst/>
            <a:gdLst/>
            <a:ahLst/>
            <a:cxnLst/>
            <a:rect l="l" t="t" r="r" b="b"/>
            <a:pathLst>
              <a:path w="1108" h="46" extrusionOk="0">
                <a:moveTo>
                  <a:pt x="1108" y="2"/>
                </a:moveTo>
                <a:lnTo>
                  <a:pt x="0" y="0"/>
                </a:lnTo>
                <a:lnTo>
                  <a:pt x="0" y="44"/>
                </a:lnTo>
                <a:lnTo>
                  <a:pt x="1108" y="4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44;p2">
            <a:extLst>
              <a:ext uri="{FF2B5EF4-FFF2-40B4-BE49-F238E27FC236}">
                <a16:creationId xmlns:a16="http://schemas.microsoft.com/office/drawing/2014/main" id="{9C47BB22-AF30-C0E4-7CA8-B1F60F2AB281}"/>
              </a:ext>
            </a:extLst>
          </p:cNvPr>
          <p:cNvSpPr/>
          <p:nvPr/>
        </p:nvSpPr>
        <p:spPr>
          <a:xfrm>
            <a:off x="-1588" y="3589149"/>
            <a:ext cx="7359650" cy="3268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66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48;p2">
            <a:extLst>
              <a:ext uri="{FF2B5EF4-FFF2-40B4-BE49-F238E27FC236}">
                <a16:creationId xmlns:a16="http://schemas.microsoft.com/office/drawing/2014/main" id="{B6F21984-E472-241B-59FC-2D0B79A388DE}"/>
              </a:ext>
            </a:extLst>
          </p:cNvPr>
          <p:cNvSpPr/>
          <p:nvPr/>
        </p:nvSpPr>
        <p:spPr>
          <a:xfrm>
            <a:off x="9283700" y="5991439"/>
            <a:ext cx="6350" cy="6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9;p2">
            <a:extLst>
              <a:ext uri="{FF2B5EF4-FFF2-40B4-BE49-F238E27FC236}">
                <a16:creationId xmlns:a16="http://schemas.microsoft.com/office/drawing/2014/main" id="{E076C516-F3E4-B6C3-720F-9A1108822F51}"/>
              </a:ext>
            </a:extLst>
          </p:cNvPr>
          <p:cNvSpPr/>
          <p:nvPr/>
        </p:nvSpPr>
        <p:spPr>
          <a:xfrm>
            <a:off x="9290050" y="5991439"/>
            <a:ext cx="0" cy="6350"/>
          </a:xfrm>
          <a:custGeom>
            <a:avLst/>
            <a:gdLst/>
            <a:ahLst/>
            <a:cxnLst/>
            <a:rect l="l" t="t" r="r" b="b"/>
            <a:pathLst>
              <a:path w="120000" h="4" extrusionOk="0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50;p2">
            <a:extLst>
              <a:ext uri="{FF2B5EF4-FFF2-40B4-BE49-F238E27FC236}">
                <a16:creationId xmlns:a16="http://schemas.microsoft.com/office/drawing/2014/main" id="{9649908D-03E2-6E09-B9B2-5B7F575EBDB6}"/>
              </a:ext>
            </a:extLst>
          </p:cNvPr>
          <p:cNvSpPr/>
          <p:nvPr/>
        </p:nvSpPr>
        <p:spPr>
          <a:xfrm>
            <a:off x="999426" y="4026134"/>
            <a:ext cx="34261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5C5F"/>
              </a:buClr>
              <a:buSzPts val="1400"/>
              <a:buFont typeface="Helvetica Neue"/>
              <a:buNone/>
            </a:pPr>
            <a:r>
              <a:rPr lang="es-ES" sz="22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Recolección y verificación</a:t>
            </a:r>
            <a:endParaRPr sz="22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" name="Google Shape;154;p2">
            <a:extLst>
              <a:ext uri="{FF2B5EF4-FFF2-40B4-BE49-F238E27FC236}">
                <a16:creationId xmlns:a16="http://schemas.microsoft.com/office/drawing/2014/main" id="{CA2DA3BA-A915-508A-B604-63C731ECCA5B}"/>
              </a:ext>
            </a:extLst>
          </p:cNvPr>
          <p:cNvSpPr/>
          <p:nvPr/>
        </p:nvSpPr>
        <p:spPr>
          <a:xfrm>
            <a:off x="1169685" y="1832755"/>
            <a:ext cx="1746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7074"/>
              </a:buClr>
              <a:buSzPts val="1400"/>
              <a:buFont typeface="Helvetica Neue"/>
              <a:buNone/>
            </a:pPr>
            <a:r>
              <a:rPr lang="es-ES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Realizado por</a:t>
            </a:r>
            <a:endParaRPr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2" name="Google Shape;155;p2">
            <a:extLst>
              <a:ext uri="{FF2B5EF4-FFF2-40B4-BE49-F238E27FC236}">
                <a16:creationId xmlns:a16="http://schemas.microsoft.com/office/drawing/2014/main" id="{6A3EFD2F-B439-8C96-D333-F88F1BD0E02F}"/>
              </a:ext>
            </a:extLst>
          </p:cNvPr>
          <p:cNvSpPr/>
          <p:nvPr/>
        </p:nvSpPr>
        <p:spPr>
          <a:xfrm>
            <a:off x="4463165" y="1839838"/>
            <a:ext cx="16526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5C5F"/>
              </a:buClr>
              <a:buSzPts val="1400"/>
              <a:buFont typeface="Helvetica Neue"/>
              <a:buNone/>
            </a:pPr>
            <a:r>
              <a:rPr lang="es-ES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Periodo</a:t>
            </a:r>
            <a:endParaRPr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0857BE9A-6DA8-13AB-BDEB-E137EE0914DE}"/>
              </a:ext>
            </a:extLst>
          </p:cNvPr>
          <p:cNvSpPr txBox="1"/>
          <p:nvPr/>
        </p:nvSpPr>
        <p:spPr>
          <a:xfrm>
            <a:off x="847113" y="488360"/>
            <a:ext cx="3093862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4000" dirty="0">
                <a:solidFill>
                  <a:srgbClr val="133C3C"/>
                </a:solidFill>
              </a:rPr>
              <a:t>Ficha</a:t>
            </a:r>
            <a:r>
              <a:rPr lang="es-ES" sz="4000" b="1" dirty="0">
                <a:solidFill>
                  <a:srgbClr val="133C3C"/>
                </a:solidFill>
              </a:rPr>
              <a:t> técnica</a:t>
            </a:r>
            <a:endParaRPr lang="es-CO" sz="4000" b="1" dirty="0">
              <a:solidFill>
                <a:srgbClr val="133C3C"/>
              </a:solidFill>
            </a:endParaRPr>
          </a:p>
        </p:txBody>
      </p:sp>
      <p:sp>
        <p:nvSpPr>
          <p:cNvPr id="80" name="object 6">
            <a:extLst>
              <a:ext uri="{FF2B5EF4-FFF2-40B4-BE49-F238E27FC236}">
                <a16:creationId xmlns:a16="http://schemas.microsoft.com/office/drawing/2014/main" id="{93AF3787-3F89-E379-9D56-23C94E549EF1}"/>
              </a:ext>
            </a:extLst>
          </p:cNvPr>
          <p:cNvSpPr txBox="1"/>
          <p:nvPr/>
        </p:nvSpPr>
        <p:spPr>
          <a:xfrm>
            <a:off x="1258909" y="2200371"/>
            <a:ext cx="2824161" cy="48859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10"/>
              </a:spcBef>
            </a:pPr>
            <a:r>
              <a:rPr sz="1600" spc="-5" dirty="0" err="1">
                <a:solidFill>
                  <a:srgbClr val="595959"/>
                </a:solidFill>
                <a:latin typeface="+mj-lt"/>
                <a:cs typeface="Arial MT"/>
              </a:rPr>
              <a:t>Estudio</a:t>
            </a:r>
            <a:r>
              <a:rPr sz="1600" spc="-5" dirty="0">
                <a:solidFill>
                  <a:srgbClr val="595959"/>
                </a:solidFill>
                <a:latin typeface="+mj-lt"/>
                <a:cs typeface="Arial MT"/>
              </a:rPr>
              <a:t> </a:t>
            </a:r>
            <a:r>
              <a:rPr lang="es-ES" sz="1600" spc="-5" dirty="0">
                <a:solidFill>
                  <a:srgbClr val="595959"/>
                </a:solidFill>
                <a:latin typeface="+mj-lt"/>
                <a:cs typeface="Arial MT"/>
              </a:rPr>
              <a:t>i</a:t>
            </a:r>
            <a:r>
              <a:rPr sz="1600" spc="-5" dirty="0" err="1">
                <a:solidFill>
                  <a:srgbClr val="595959"/>
                </a:solidFill>
                <a:latin typeface="+mj-lt"/>
                <a:cs typeface="Arial MT"/>
              </a:rPr>
              <a:t>ndependiente</a:t>
            </a:r>
            <a:r>
              <a:rPr sz="1600" spc="-5" dirty="0">
                <a:solidFill>
                  <a:srgbClr val="595959"/>
                </a:solidFill>
                <a:latin typeface="+mj-lt"/>
                <a:cs typeface="Arial MT"/>
              </a:rPr>
              <a:t>, </a:t>
            </a:r>
            <a:r>
              <a:rPr sz="1600" spc="-5" dirty="0" err="1">
                <a:solidFill>
                  <a:srgbClr val="595959"/>
                </a:solidFill>
                <a:latin typeface="+mj-lt"/>
                <a:cs typeface="Arial MT"/>
              </a:rPr>
              <a:t>realizado</a:t>
            </a:r>
            <a:r>
              <a:rPr sz="1600" spc="-5" dirty="0">
                <a:solidFill>
                  <a:srgbClr val="595959"/>
                </a:solidFill>
                <a:latin typeface="+mj-lt"/>
                <a:cs typeface="Arial MT"/>
              </a:rPr>
              <a:t> </a:t>
            </a:r>
            <a:r>
              <a:rPr sz="1600" b="1" spc="-5" dirty="0" err="1">
                <a:solidFill>
                  <a:srgbClr val="595959"/>
                </a:solidFill>
                <a:latin typeface="+mj-lt"/>
                <a:cs typeface="Arial MT"/>
              </a:rPr>
              <a:t>por</a:t>
            </a:r>
            <a:r>
              <a:rPr sz="1600" b="1" spc="-5" dirty="0">
                <a:solidFill>
                  <a:srgbClr val="595959"/>
                </a:solidFill>
                <a:latin typeface="+mj-lt"/>
                <a:cs typeface="Arial MT"/>
              </a:rPr>
              <a:t> </a:t>
            </a:r>
            <a:r>
              <a:rPr lang="es-ES" sz="1600" b="1" spc="-5" dirty="0">
                <a:solidFill>
                  <a:srgbClr val="595959"/>
                </a:solidFill>
                <a:latin typeface="+mj-lt"/>
                <a:cs typeface="Arial MT"/>
              </a:rPr>
              <a:t>Arteaga </a:t>
            </a:r>
            <a:r>
              <a:rPr lang="es-ES" sz="1600" b="1" spc="-5" dirty="0" err="1">
                <a:solidFill>
                  <a:srgbClr val="595959"/>
                </a:solidFill>
                <a:latin typeface="+mj-lt"/>
                <a:cs typeface="Arial MT"/>
              </a:rPr>
              <a:t>Latam</a:t>
            </a:r>
            <a:r>
              <a:rPr lang="es-ES" sz="1600" b="1" spc="-5" dirty="0">
                <a:solidFill>
                  <a:srgbClr val="595959"/>
                </a:solidFill>
                <a:latin typeface="+mj-lt"/>
                <a:cs typeface="Arial MT"/>
              </a:rPr>
              <a:t>.</a:t>
            </a:r>
            <a:endParaRPr sz="1600" b="1" dirty="0">
              <a:latin typeface="+mj-lt"/>
              <a:cs typeface="Arial MT"/>
            </a:endParaRPr>
          </a:p>
        </p:txBody>
      </p:sp>
      <p:sp>
        <p:nvSpPr>
          <p:cNvPr id="82" name="object 7">
            <a:extLst>
              <a:ext uri="{FF2B5EF4-FFF2-40B4-BE49-F238E27FC236}">
                <a16:creationId xmlns:a16="http://schemas.microsoft.com/office/drawing/2014/main" id="{5E2C2EAD-443B-F3B7-06EA-BE10EEFC16EA}"/>
              </a:ext>
            </a:extLst>
          </p:cNvPr>
          <p:cNvSpPr txBox="1"/>
          <p:nvPr/>
        </p:nvSpPr>
        <p:spPr>
          <a:xfrm>
            <a:off x="999426" y="4428952"/>
            <a:ext cx="4832350" cy="19824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110"/>
              </a:spcBef>
            </a:pPr>
            <a:r>
              <a:rPr b="1" dirty="0">
                <a:solidFill>
                  <a:schemeClr val="bg1"/>
                </a:solidFill>
                <a:latin typeface="+mj-lt"/>
                <a:cs typeface="Arial MT"/>
              </a:rPr>
              <a:t>El </a:t>
            </a:r>
            <a:r>
              <a:rPr b="1" dirty="0" err="1">
                <a:solidFill>
                  <a:schemeClr val="bg1"/>
                </a:solidFill>
                <a:latin typeface="+mj-lt"/>
                <a:cs typeface="Arial MT"/>
              </a:rPr>
              <a:t>formulario</a:t>
            </a:r>
            <a:r>
              <a:rPr b="1" dirty="0">
                <a:solidFill>
                  <a:schemeClr val="bg1"/>
                </a:solidFill>
                <a:latin typeface="+mj-lt"/>
                <a:cs typeface="Arial MT"/>
              </a:rPr>
              <a:t> es </a:t>
            </a:r>
            <a:r>
              <a:rPr b="1" dirty="0" err="1">
                <a:solidFill>
                  <a:schemeClr val="bg1"/>
                </a:solidFill>
                <a:latin typeface="+mj-lt"/>
                <a:cs typeface="Arial MT"/>
              </a:rPr>
              <a:t>diligenciado</a:t>
            </a:r>
            <a:r>
              <a:rPr b="1" dirty="0">
                <a:solidFill>
                  <a:schemeClr val="bg1"/>
                </a:solidFill>
                <a:latin typeface="+mj-lt"/>
                <a:cs typeface="Arial MT"/>
              </a:rPr>
              <a:t> </a:t>
            </a:r>
            <a:r>
              <a:rPr b="1" dirty="0" err="1">
                <a:solidFill>
                  <a:schemeClr val="bg1"/>
                </a:solidFill>
                <a:latin typeface="+mj-lt"/>
                <a:cs typeface="Arial MT"/>
              </a:rPr>
              <a:t>por</a:t>
            </a:r>
            <a:r>
              <a:rPr b="1" dirty="0">
                <a:solidFill>
                  <a:schemeClr val="bg1"/>
                </a:solidFill>
                <a:latin typeface="+mj-lt"/>
                <a:cs typeface="Arial MT"/>
              </a:rPr>
              <a:t> </a:t>
            </a:r>
            <a:r>
              <a:rPr b="1" dirty="0" err="1">
                <a:solidFill>
                  <a:schemeClr val="bg1"/>
                </a:solidFill>
                <a:latin typeface="+mj-lt"/>
                <a:cs typeface="Arial MT"/>
              </a:rPr>
              <a:t>los</a:t>
            </a:r>
            <a:r>
              <a:rPr b="1" dirty="0">
                <a:solidFill>
                  <a:schemeClr val="bg1"/>
                </a:solidFill>
                <a:latin typeface="+mj-lt"/>
                <a:cs typeface="Arial MT"/>
              </a:rPr>
              <a:t> </a:t>
            </a:r>
            <a:r>
              <a:rPr b="1" dirty="0" err="1">
                <a:solidFill>
                  <a:schemeClr val="bg1"/>
                </a:solidFill>
                <a:latin typeface="+mj-lt"/>
                <a:cs typeface="Arial MT"/>
              </a:rPr>
              <a:t>líderes</a:t>
            </a:r>
            <a:r>
              <a:rPr b="1" dirty="0">
                <a:solidFill>
                  <a:schemeClr val="bg1"/>
                </a:solidFill>
                <a:latin typeface="+mj-lt"/>
                <a:cs typeface="Arial MT"/>
              </a:rPr>
              <a:t> de las </a:t>
            </a:r>
            <a:r>
              <a:rPr b="1" dirty="0" err="1">
                <a:solidFill>
                  <a:schemeClr val="bg1"/>
                </a:solidFill>
                <a:latin typeface="+mj-lt"/>
                <a:cs typeface="Arial MT"/>
              </a:rPr>
              <a:t>áreas</a:t>
            </a:r>
            <a:r>
              <a:rPr b="1" dirty="0">
                <a:solidFill>
                  <a:schemeClr val="bg1"/>
                </a:solidFill>
                <a:latin typeface="+mj-lt"/>
                <a:cs typeface="Arial MT"/>
              </a:rPr>
              <a:t> de </a:t>
            </a:r>
            <a:r>
              <a:rPr b="1" dirty="0" err="1">
                <a:solidFill>
                  <a:schemeClr val="bg1"/>
                </a:solidFill>
                <a:latin typeface="+mj-lt"/>
                <a:cs typeface="Arial MT"/>
              </a:rPr>
              <a:t>sostenibilidad</a:t>
            </a:r>
            <a:r>
              <a:rPr b="1" dirty="0">
                <a:solidFill>
                  <a:schemeClr val="bg1"/>
                </a:solidFill>
                <a:latin typeface="+mj-lt"/>
                <a:cs typeface="Arial MT"/>
              </a:rPr>
              <a:t> y  </a:t>
            </a:r>
            <a:r>
              <a:rPr b="1" dirty="0" err="1">
                <a:solidFill>
                  <a:schemeClr val="bg1"/>
                </a:solidFill>
                <a:latin typeface="+mj-lt"/>
                <a:cs typeface="Arial MT"/>
              </a:rPr>
              <a:t>responsabilidad</a:t>
            </a:r>
            <a:r>
              <a:rPr b="1" dirty="0">
                <a:solidFill>
                  <a:schemeClr val="bg1"/>
                </a:solidFill>
                <a:latin typeface="+mj-lt"/>
                <a:cs typeface="Arial MT"/>
              </a:rPr>
              <a:t> </a:t>
            </a:r>
            <a:r>
              <a:rPr b="1" dirty="0" err="1">
                <a:solidFill>
                  <a:schemeClr val="bg1"/>
                </a:solidFill>
                <a:latin typeface="+mj-lt"/>
                <a:cs typeface="Arial MT"/>
              </a:rPr>
              <a:t>corporativa</a:t>
            </a:r>
            <a:r>
              <a:rPr b="1" dirty="0">
                <a:solidFill>
                  <a:schemeClr val="bg1"/>
                </a:solidFill>
                <a:latin typeface="+mj-lt"/>
                <a:cs typeface="Arial MT"/>
              </a:rPr>
              <a:t> de las </a:t>
            </a:r>
            <a:r>
              <a:rPr b="1" dirty="0" err="1">
                <a:solidFill>
                  <a:schemeClr val="bg1"/>
                </a:solidFill>
                <a:latin typeface="+mj-lt"/>
                <a:cs typeface="Arial MT"/>
              </a:rPr>
              <a:t>empresas</a:t>
            </a:r>
            <a:r>
              <a:rPr b="1" dirty="0">
                <a:solidFill>
                  <a:schemeClr val="bg1"/>
                </a:solidFill>
                <a:latin typeface="+mj-lt"/>
                <a:cs typeface="Arial MT"/>
              </a:rPr>
              <a:t>. </a:t>
            </a:r>
            <a:r>
              <a:rPr lang="es-ES" b="1" dirty="0">
                <a:solidFill>
                  <a:schemeClr val="bg1"/>
                </a:solidFill>
                <a:latin typeface="+mj-lt"/>
                <a:cs typeface="Arial MT"/>
              </a:rPr>
              <a:t>Posteriormente, su consistencia es verificada por el equipo de Sostenibilidad de Arteaga </a:t>
            </a:r>
            <a:r>
              <a:rPr lang="es-ES" b="1" dirty="0" err="1">
                <a:solidFill>
                  <a:schemeClr val="bg1"/>
                </a:solidFill>
                <a:latin typeface="+mj-lt"/>
                <a:cs typeface="Arial MT"/>
              </a:rPr>
              <a:t>Latam</a:t>
            </a:r>
            <a:r>
              <a:rPr lang="es-ES" b="1" dirty="0">
                <a:solidFill>
                  <a:schemeClr val="bg1"/>
                </a:solidFill>
                <a:latin typeface="+mj-lt"/>
                <a:cs typeface="Arial MT"/>
              </a:rPr>
              <a:t>, y luego es procesado por el área de Sociometría de la misma organización.</a:t>
            </a:r>
            <a:endParaRPr b="1" dirty="0">
              <a:solidFill>
                <a:schemeClr val="bg1"/>
              </a:solidFill>
              <a:latin typeface="+mj-lt"/>
              <a:cs typeface="Arial MT"/>
            </a:endParaRPr>
          </a:p>
        </p:txBody>
      </p:sp>
      <p:sp>
        <p:nvSpPr>
          <p:cNvPr id="83" name="Google Shape;175;p2">
            <a:extLst>
              <a:ext uri="{FF2B5EF4-FFF2-40B4-BE49-F238E27FC236}">
                <a16:creationId xmlns:a16="http://schemas.microsoft.com/office/drawing/2014/main" id="{DC08438C-B14E-83B5-4786-6C7E8C65A82D}"/>
              </a:ext>
            </a:extLst>
          </p:cNvPr>
          <p:cNvSpPr/>
          <p:nvPr/>
        </p:nvSpPr>
        <p:spPr>
          <a:xfrm>
            <a:off x="4594892" y="2209799"/>
            <a:ext cx="227904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"/>
              <a:buNone/>
            </a:pPr>
            <a:r>
              <a:rPr lang="es-ES" sz="1700" b="1" dirty="0">
                <a:solidFill>
                  <a:schemeClr val="accent1"/>
                </a:solidFill>
                <a:ea typeface="Open Sans"/>
                <a:cs typeface="Open Sans"/>
                <a:sym typeface="Open Sans"/>
              </a:rPr>
              <a:t>3 de feb– 25 de jun</a:t>
            </a:r>
            <a:endParaRPr sz="1700" b="1" i="0" u="none" strike="noStrike" cap="none" dirty="0">
              <a:solidFill>
                <a:schemeClr val="accent1"/>
              </a:solidFill>
              <a:sym typeface="Arial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D00F25E-34B6-E964-FF96-E96A6DBC2808}"/>
              </a:ext>
            </a:extLst>
          </p:cNvPr>
          <p:cNvGrpSpPr/>
          <p:nvPr/>
        </p:nvGrpSpPr>
        <p:grpSpPr>
          <a:xfrm>
            <a:off x="957839" y="1635639"/>
            <a:ext cx="3276821" cy="1566645"/>
            <a:chOff x="664154" y="1850857"/>
            <a:chExt cx="3276821" cy="1351427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9A540DD3-6685-9EC5-8A8F-1875108141B2}"/>
                </a:ext>
              </a:extLst>
            </p:cNvPr>
            <p:cNvCxnSpPr>
              <a:cxnSpLocks/>
            </p:cNvCxnSpPr>
            <p:nvPr/>
          </p:nvCxnSpPr>
          <p:spPr>
            <a:xfrm>
              <a:off x="664154" y="1850857"/>
              <a:ext cx="0" cy="135142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D34356FD-502E-1B21-7E7C-59AB7E87AB26}"/>
                </a:ext>
              </a:extLst>
            </p:cNvPr>
            <p:cNvCxnSpPr>
              <a:cxnSpLocks/>
            </p:cNvCxnSpPr>
            <p:nvPr/>
          </p:nvCxnSpPr>
          <p:spPr>
            <a:xfrm>
              <a:off x="3940975" y="1850857"/>
              <a:ext cx="0" cy="135142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CuadroTexto 85">
            <a:extLst>
              <a:ext uri="{FF2B5EF4-FFF2-40B4-BE49-F238E27FC236}">
                <a16:creationId xmlns:a16="http://schemas.microsoft.com/office/drawing/2014/main" id="{DBE8841F-B179-49B6-E2AB-75860319E50C}"/>
              </a:ext>
            </a:extLst>
          </p:cNvPr>
          <p:cNvSpPr txBox="1"/>
          <p:nvPr/>
        </p:nvSpPr>
        <p:spPr>
          <a:xfrm>
            <a:off x="4515775" y="2417075"/>
            <a:ext cx="2559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Las</a:t>
            </a:r>
            <a:r>
              <a:rPr lang="es-ES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 </a:t>
            </a:r>
            <a:r>
              <a:rPr lang="es-ES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variables</a:t>
            </a:r>
            <a:r>
              <a:rPr lang="es-ES" sz="16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 </a:t>
            </a:r>
            <a:r>
              <a:rPr lang="es-ES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corresponden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 </a:t>
            </a:r>
            <a:r>
              <a:rPr lang="es-ES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al</a:t>
            </a:r>
            <a:r>
              <a:rPr lang="es-ES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 </a:t>
            </a:r>
            <a:r>
              <a:rPr lang="es-ES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desempeño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 </a:t>
            </a:r>
            <a:r>
              <a:rPr lang="es-ES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del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 </a:t>
            </a:r>
            <a:r>
              <a:rPr lang="es-ES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año </a:t>
            </a:r>
            <a:r>
              <a:rPr lang="es-ES" sz="1600" spc="-4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 </a:t>
            </a:r>
            <a:r>
              <a:rPr lang="es-ES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inmediatamente </a:t>
            </a:r>
            <a:r>
              <a:rPr lang="es-ES" sz="16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MT"/>
              </a:rPr>
              <a:t>anterior.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7" name="object 6">
            <a:extLst>
              <a:ext uri="{FF2B5EF4-FFF2-40B4-BE49-F238E27FC236}">
                <a16:creationId xmlns:a16="http://schemas.microsoft.com/office/drawing/2014/main" id="{1C0450FC-C953-7D33-CA6A-F2ADF43A2FA1}"/>
              </a:ext>
            </a:extLst>
          </p:cNvPr>
          <p:cNvSpPr txBox="1"/>
          <p:nvPr/>
        </p:nvSpPr>
        <p:spPr>
          <a:xfrm>
            <a:off x="8540404" y="2205870"/>
            <a:ext cx="3399262" cy="10428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lang="es-ES" sz="1600" spc="-5" dirty="0">
                <a:solidFill>
                  <a:srgbClr val="595959"/>
                </a:solidFill>
                <a:latin typeface="+mj-lt"/>
                <a:cs typeface="Arial MT"/>
              </a:rPr>
              <a:t>Se invita a participar a las 1.000 empresas con más ventas en Colombia.  </a:t>
            </a:r>
            <a:br>
              <a:rPr lang="es-ES" sz="1600" spc="-5" dirty="0">
                <a:solidFill>
                  <a:srgbClr val="595959"/>
                </a:solidFill>
                <a:latin typeface="+mj-lt"/>
                <a:cs typeface="Arial MT"/>
              </a:rPr>
            </a:br>
            <a:r>
              <a:rPr lang="es-ES" sz="1600" b="1" spc="-5" dirty="0">
                <a:solidFill>
                  <a:srgbClr val="595959"/>
                </a:solidFill>
                <a:latin typeface="+mj-lt"/>
                <a:cs typeface="Arial MT"/>
              </a:rPr>
              <a:t>En 2025 </a:t>
            </a:r>
            <a:r>
              <a:rPr lang="es-ES" sz="1600" spc="-5" dirty="0">
                <a:solidFill>
                  <a:srgbClr val="595959"/>
                </a:solidFill>
                <a:latin typeface="+mj-lt"/>
                <a:cs typeface="Arial MT"/>
              </a:rPr>
              <a:t>se recibió información de </a:t>
            </a:r>
            <a:r>
              <a:rPr lang="es-ES" sz="1600" b="1" spc="-5" dirty="0">
                <a:solidFill>
                  <a:srgbClr val="595959"/>
                </a:solidFill>
                <a:latin typeface="+mj-lt"/>
                <a:cs typeface="Arial MT"/>
              </a:rPr>
              <a:t>161</a:t>
            </a:r>
            <a:r>
              <a:rPr lang="es-ES" sz="1600" spc="-5" dirty="0">
                <a:solidFill>
                  <a:srgbClr val="595959"/>
                </a:solidFill>
                <a:latin typeface="+mj-lt"/>
                <a:cs typeface="Arial MT"/>
              </a:rPr>
              <a:t> de estas grandes compañías</a:t>
            </a:r>
            <a:endParaRPr sz="1600" dirty="0">
              <a:latin typeface="+mj-lt"/>
              <a:cs typeface="Arial MT"/>
            </a:endParaRPr>
          </a:p>
        </p:txBody>
      </p:sp>
      <p:sp>
        <p:nvSpPr>
          <p:cNvPr id="88" name="Google Shape;155;p2">
            <a:extLst>
              <a:ext uri="{FF2B5EF4-FFF2-40B4-BE49-F238E27FC236}">
                <a16:creationId xmlns:a16="http://schemas.microsoft.com/office/drawing/2014/main" id="{D93D23FE-A5AB-ADF0-5871-8C17F3ED6FD6}"/>
              </a:ext>
            </a:extLst>
          </p:cNvPr>
          <p:cNvSpPr/>
          <p:nvPr/>
        </p:nvSpPr>
        <p:spPr>
          <a:xfrm>
            <a:off x="7863920" y="1856601"/>
            <a:ext cx="12960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5C5F"/>
              </a:buClr>
              <a:buSzPts val="1400"/>
              <a:buFont typeface="Helvetica Neue"/>
              <a:buNone/>
            </a:pPr>
            <a:r>
              <a:rPr lang="es-ES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Participantes</a:t>
            </a:r>
            <a:endParaRPr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BEF48C9C-03CE-F4C7-2F70-5DA3664125E4}"/>
              </a:ext>
            </a:extLst>
          </p:cNvPr>
          <p:cNvSpPr txBox="1"/>
          <p:nvPr/>
        </p:nvSpPr>
        <p:spPr>
          <a:xfrm>
            <a:off x="7773596" y="3733800"/>
            <a:ext cx="3279268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ts val="2000"/>
              </a:lnSpc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s-MX" sz="18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mpresas participantes por año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17E29B3F-1BE8-02A0-A7CC-2C76C06359B4}"/>
              </a:ext>
            </a:extLst>
          </p:cNvPr>
          <p:cNvCxnSpPr>
            <a:cxnSpLocks/>
          </p:cNvCxnSpPr>
          <p:nvPr/>
        </p:nvCxnSpPr>
        <p:spPr>
          <a:xfrm flipH="1">
            <a:off x="7705306" y="3601222"/>
            <a:ext cx="372469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11ACAF4-83FC-E58F-4739-D1015B257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10297"/>
              </p:ext>
            </p:extLst>
          </p:nvPr>
        </p:nvGraphicFramePr>
        <p:xfrm>
          <a:off x="7218591" y="3940787"/>
          <a:ext cx="4832350" cy="289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Gráfico 10" descr="Briefcase con relleno sólido">
            <a:extLst>
              <a:ext uri="{FF2B5EF4-FFF2-40B4-BE49-F238E27FC236}">
                <a16:creationId xmlns:a16="http://schemas.microsoft.com/office/drawing/2014/main" id="{D78C41A6-2DEA-41BE-EA92-BD9601024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7521" y="2270095"/>
            <a:ext cx="914400" cy="914400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12420D8-EC71-ABEA-1ADB-7F2D24AE3D39}"/>
              </a:ext>
            </a:extLst>
          </p:cNvPr>
          <p:cNvCxnSpPr>
            <a:cxnSpLocks/>
          </p:cNvCxnSpPr>
          <p:nvPr/>
        </p:nvCxnSpPr>
        <p:spPr>
          <a:xfrm>
            <a:off x="7248205" y="1703286"/>
            <a:ext cx="0" cy="156664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36C0D82A-3D3F-ED02-BB1C-86E629758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29599" y="551398"/>
            <a:ext cx="3515607" cy="4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3" grpId="0"/>
      <p:bldP spid="86" grpId="0"/>
      <p:bldP spid="87" grpId="0"/>
      <p:bldGraphic spid="4" grpId="0" uiExpand="1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033B-12E5-60DC-2753-B72BAF99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100D11A-D83A-FCA9-C79C-DBB76EE9960A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200"/>
              </a:lnSpc>
            </a:pPr>
            <a:endParaRPr lang="es-CO" sz="1800" b="1"/>
          </a:p>
        </p:txBody>
      </p:sp>
      <p:pic>
        <p:nvPicPr>
          <p:cNvPr id="13" name="Imagen 1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6CBDCDD8-288C-947E-2351-E36FB7AFA4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4BA742-D090-5553-7FA4-91664A63B66B}"/>
              </a:ext>
            </a:extLst>
          </p:cNvPr>
          <p:cNvSpPr txBox="1"/>
          <p:nvPr/>
        </p:nvSpPr>
        <p:spPr>
          <a:xfrm>
            <a:off x="366794" y="612253"/>
            <a:ext cx="7585571" cy="19005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es-ES" sz="40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Valor estimado de la inversión social y ambiental de las 1.000 empresas más grandes del país:</a:t>
            </a:r>
            <a:endParaRPr lang="es-CO" sz="4000" b="1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8BFB807-C063-0BC3-AAA0-D604FA518996}"/>
              </a:ext>
            </a:extLst>
          </p:cNvPr>
          <p:cNvSpPr/>
          <p:nvPr/>
        </p:nvSpPr>
        <p:spPr>
          <a:xfrm>
            <a:off x="389069" y="2596248"/>
            <a:ext cx="5413113" cy="3589992"/>
          </a:xfrm>
          <a:prstGeom prst="roundRect">
            <a:avLst>
              <a:gd name="adj" fmla="val 824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597686-43B9-9B48-8A7E-90B3CDF9CCFA}"/>
              </a:ext>
            </a:extLst>
          </p:cNvPr>
          <p:cNvSpPr txBox="1"/>
          <p:nvPr/>
        </p:nvSpPr>
        <p:spPr>
          <a:xfrm>
            <a:off x="527135" y="2787972"/>
            <a:ext cx="46154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i="0" dirty="0">
                <a:solidFill>
                  <a:schemeClr val="bg1"/>
                </a:solidFill>
                <a:effectLst/>
              </a:rPr>
              <a:t>INVERSIÓN SOCIAL PRIVADA 2024: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DE46B4-6418-4DB1-0824-BBDFEA6B9BD1}"/>
              </a:ext>
            </a:extLst>
          </p:cNvPr>
          <p:cNvSpPr txBox="1"/>
          <p:nvPr/>
        </p:nvSpPr>
        <p:spPr>
          <a:xfrm>
            <a:off x="569690" y="4022062"/>
            <a:ext cx="461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Aptos" panose="020B0004020202020204" pitchFamily="34" charset="0"/>
              </a:rPr>
              <a:t>$9 billones COP </a:t>
            </a:r>
            <a:endParaRPr lang="es-CO" sz="4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D1709C1-8EC4-CD65-88B1-8155ABA76F6D}"/>
              </a:ext>
            </a:extLst>
          </p:cNvPr>
          <p:cNvSpPr/>
          <p:nvPr/>
        </p:nvSpPr>
        <p:spPr>
          <a:xfrm>
            <a:off x="6191251" y="2632313"/>
            <a:ext cx="5707052" cy="3589992"/>
          </a:xfrm>
          <a:prstGeom prst="roundRect">
            <a:avLst>
              <a:gd name="adj" fmla="val 824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FC3D07E-24D4-AE09-D82F-C72B4FA58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599" y="551398"/>
            <a:ext cx="3515607" cy="464587"/>
          </a:xfrm>
          <a:prstGeom prst="rect">
            <a:avLst/>
          </a:prstGeom>
        </p:spPr>
      </p:pic>
      <p:pic>
        <p:nvPicPr>
          <p:cNvPr id="6" name="Imagen 5" descr="Imagen que contiene animal, tabla, oscuro, pájaro&#10;&#10;El contenido generado por IA puede ser incorrecto.">
            <a:extLst>
              <a:ext uri="{FF2B5EF4-FFF2-40B4-BE49-F238E27FC236}">
                <a16:creationId xmlns:a16="http://schemas.microsoft.com/office/drawing/2014/main" id="{5F443C3F-418B-76FE-17F9-28CC0CD62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518">
            <a:off x="10543057" y="5085674"/>
            <a:ext cx="1704975" cy="1981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9BE39C-C078-88EB-8D38-C0B876E32AFB}"/>
              </a:ext>
            </a:extLst>
          </p:cNvPr>
          <p:cNvSpPr txBox="1"/>
          <p:nvPr/>
        </p:nvSpPr>
        <p:spPr>
          <a:xfrm>
            <a:off x="461543" y="4974629"/>
            <a:ext cx="5059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/>
            <a:r>
              <a:rPr lang="es-ES" sz="2000" b="1" dirty="0">
                <a:solidFill>
                  <a:schemeClr val="bg1"/>
                </a:solidFill>
              </a:rPr>
              <a:t>*  </a:t>
            </a:r>
            <a:r>
              <a:rPr lang="es-CO" sz="2000" b="1" dirty="0">
                <a:solidFill>
                  <a:schemeClr val="bg1"/>
                </a:solidFill>
              </a:rPr>
              <a:t>Valor estimado incluyendo inversión social voluntaria e inversión social obligatoria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2CF9CE2-8C04-DDA3-FDBD-9D9FBDFCFFB3}"/>
              </a:ext>
            </a:extLst>
          </p:cNvPr>
          <p:cNvSpPr txBox="1"/>
          <p:nvPr/>
        </p:nvSpPr>
        <p:spPr>
          <a:xfrm>
            <a:off x="6671310" y="2699506"/>
            <a:ext cx="46154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i="0" dirty="0">
                <a:solidFill>
                  <a:schemeClr val="bg1"/>
                </a:solidFill>
                <a:effectLst/>
              </a:rPr>
              <a:t>INVERSIÓN </a:t>
            </a:r>
            <a:r>
              <a:rPr lang="es-CO" sz="3200" b="1" dirty="0">
                <a:solidFill>
                  <a:schemeClr val="bg1"/>
                </a:solidFill>
              </a:rPr>
              <a:t>AMBIENTAL </a:t>
            </a:r>
            <a:r>
              <a:rPr lang="es-CO" sz="3200" b="1" i="0" dirty="0">
                <a:solidFill>
                  <a:schemeClr val="bg1"/>
                </a:solidFill>
                <a:effectLst/>
              </a:rPr>
              <a:t>PRIVADA 2024: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4971B7D-9D0F-429B-3113-E86AD7698C1B}"/>
              </a:ext>
            </a:extLst>
          </p:cNvPr>
          <p:cNvSpPr txBox="1"/>
          <p:nvPr/>
        </p:nvSpPr>
        <p:spPr>
          <a:xfrm>
            <a:off x="6713865" y="3933596"/>
            <a:ext cx="4615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Aptos" panose="020B0004020202020204" pitchFamily="34" charset="0"/>
              </a:rPr>
              <a:t>$10 billones COP </a:t>
            </a:r>
            <a:endParaRPr lang="es-CO" sz="4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82B3EC4-B199-AB7B-18DE-91758EBD43A0}"/>
              </a:ext>
            </a:extLst>
          </p:cNvPr>
          <p:cNvSpPr txBox="1"/>
          <p:nvPr/>
        </p:nvSpPr>
        <p:spPr>
          <a:xfrm>
            <a:off x="6431280" y="4897593"/>
            <a:ext cx="5473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/>
            <a:r>
              <a:rPr lang="es-ES" sz="2000" b="1" dirty="0">
                <a:solidFill>
                  <a:schemeClr val="bg1"/>
                </a:solidFill>
              </a:rPr>
              <a:t>*  </a:t>
            </a:r>
            <a:r>
              <a:rPr lang="es-CO" sz="2000" b="1" dirty="0">
                <a:solidFill>
                  <a:schemeClr val="bg1"/>
                </a:solidFill>
              </a:rPr>
              <a:t>Valor estimado incluyendo inversión ambiental voluntaria e inversión ambiental obligatoria</a:t>
            </a:r>
            <a:endParaRPr lang="es-CO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6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ED418-24D8-CCAC-87A5-8BE2677FE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C73C80-7821-4735-BFFF-1C9101DA63E2}"/>
              </a:ext>
            </a:extLst>
          </p:cNvPr>
          <p:cNvSpPr/>
          <p:nvPr/>
        </p:nvSpPr>
        <p:spPr>
          <a:xfrm>
            <a:off x="3287657" y="3947752"/>
            <a:ext cx="5023328" cy="2587970"/>
          </a:xfrm>
          <a:prstGeom prst="roundRect">
            <a:avLst>
              <a:gd name="adj" fmla="val 17377"/>
            </a:avLst>
          </a:prstGeom>
          <a:solidFill>
            <a:schemeClr val="accent1"/>
          </a:solidFill>
          <a:ln>
            <a:noFill/>
          </a:ln>
          <a:effectLst>
            <a:outerShdw blurRad="279400" dist="190500" dir="774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818552-1632-D4BC-58B5-2941FF57B76D}"/>
              </a:ext>
            </a:extLst>
          </p:cNvPr>
          <p:cNvSpPr txBox="1"/>
          <p:nvPr/>
        </p:nvSpPr>
        <p:spPr>
          <a:xfrm>
            <a:off x="3302030" y="4169560"/>
            <a:ext cx="4927569" cy="74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Cambio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en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 la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inversión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privada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 para el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desarrollo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194CE9-C5F9-F2EB-B143-96932E3A443C}"/>
              </a:ext>
            </a:extLst>
          </p:cNvPr>
          <p:cNvCxnSpPr>
            <a:cxnSpLocks/>
          </p:cNvCxnSpPr>
          <p:nvPr/>
        </p:nvCxnSpPr>
        <p:spPr>
          <a:xfrm>
            <a:off x="3562717" y="4796926"/>
            <a:ext cx="45058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CD794A7-7E3C-400A-F755-59A8D7E9AF55}"/>
              </a:ext>
            </a:extLst>
          </p:cNvPr>
          <p:cNvSpPr txBox="1"/>
          <p:nvPr/>
        </p:nvSpPr>
        <p:spPr>
          <a:xfrm>
            <a:off x="469502" y="524147"/>
            <a:ext cx="7908688" cy="12977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es-ES" sz="48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Crecimiento</a:t>
            </a:r>
          </a:p>
          <a:p>
            <a:pPr>
              <a:lnSpc>
                <a:spcPts val="4700"/>
              </a:lnSpc>
            </a:pPr>
            <a:r>
              <a:rPr lang="es-ES" sz="400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2023 vs 2024</a:t>
            </a:r>
            <a:endParaRPr lang="es-CO" sz="4000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7325A-BB37-4114-4C2D-F2802AA499A5}"/>
              </a:ext>
            </a:extLst>
          </p:cNvPr>
          <p:cNvSpPr txBox="1"/>
          <p:nvPr/>
        </p:nvSpPr>
        <p:spPr>
          <a:xfrm>
            <a:off x="469502" y="1843110"/>
            <a:ext cx="5626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I</a:t>
            </a:r>
            <a:r>
              <a:rPr lang="es-CO" sz="3200" b="1" dirty="0">
                <a:solidFill>
                  <a:schemeClr val="accent1"/>
                </a:solidFill>
              </a:rPr>
              <a:t>NVERSIÓN SOCIAL PRIVADA</a:t>
            </a:r>
            <a:endParaRPr lang="es-CO" sz="3200" dirty="0">
              <a:solidFill>
                <a:schemeClr val="accent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B240F4A-E846-1CE5-7A0C-FED2AE041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599" y="551398"/>
            <a:ext cx="3515607" cy="4645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080792E-A008-E95E-94CF-33DA0B53C117}"/>
              </a:ext>
            </a:extLst>
          </p:cNvPr>
          <p:cNvSpPr txBox="1"/>
          <p:nvPr/>
        </p:nvSpPr>
        <p:spPr>
          <a:xfrm>
            <a:off x="6268322" y="1843110"/>
            <a:ext cx="5923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I</a:t>
            </a:r>
            <a:r>
              <a:rPr lang="es-CO" sz="3200" b="1" dirty="0">
                <a:solidFill>
                  <a:schemeClr val="accent1"/>
                </a:solidFill>
              </a:rPr>
              <a:t>NVERSIÓN AMBIENTAL PRIVADA</a:t>
            </a:r>
            <a:endParaRPr lang="es-CO" sz="32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F48C721E-3FB0-D219-F474-8044BFA487DD}"/>
              </a:ext>
            </a:extLst>
          </p:cNvPr>
          <p:cNvCxnSpPr>
            <a:cxnSpLocks/>
          </p:cNvCxnSpPr>
          <p:nvPr/>
        </p:nvCxnSpPr>
        <p:spPr>
          <a:xfrm>
            <a:off x="5923679" y="1843110"/>
            <a:ext cx="0" cy="183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329C08-ECA0-9648-8041-A4B5597E698E}"/>
              </a:ext>
            </a:extLst>
          </p:cNvPr>
          <p:cNvSpPr txBox="1"/>
          <p:nvPr/>
        </p:nvSpPr>
        <p:spPr>
          <a:xfrm>
            <a:off x="7806691" y="2332210"/>
            <a:ext cx="32918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>
                <a:solidFill>
                  <a:schemeClr val="accent2"/>
                </a:solidFill>
                <a:latin typeface="Aptos" panose="020B0004020202020204" pitchFamily="34" charset="0"/>
              </a:rPr>
              <a:t>25%</a:t>
            </a:r>
            <a:endParaRPr lang="es-CO" sz="11500" b="1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4625C-13E8-3094-980C-92F8EC046481}"/>
              </a:ext>
            </a:extLst>
          </p:cNvPr>
          <p:cNvSpPr txBox="1"/>
          <p:nvPr/>
        </p:nvSpPr>
        <p:spPr>
          <a:xfrm>
            <a:off x="1564958" y="2279659"/>
            <a:ext cx="32918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>
                <a:solidFill>
                  <a:schemeClr val="accent2"/>
                </a:solidFill>
                <a:latin typeface="Aptos" panose="020B0004020202020204" pitchFamily="34" charset="0"/>
              </a:rPr>
              <a:t>4%</a:t>
            </a:r>
            <a:endParaRPr lang="es-CO" sz="11500" b="1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FDA482A0-0ED1-42C3-7289-C35DF15DB9BD}"/>
              </a:ext>
            </a:extLst>
          </p:cNvPr>
          <p:cNvCxnSpPr>
            <a:cxnSpLocks/>
          </p:cNvCxnSpPr>
          <p:nvPr/>
        </p:nvCxnSpPr>
        <p:spPr>
          <a:xfrm flipV="1">
            <a:off x="757751" y="2427885"/>
            <a:ext cx="4099047" cy="138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911CED1E-B325-37C8-CF9A-EB939CC1FBB8}"/>
              </a:ext>
            </a:extLst>
          </p:cNvPr>
          <p:cNvCxnSpPr>
            <a:cxnSpLocks/>
          </p:cNvCxnSpPr>
          <p:nvPr/>
        </p:nvCxnSpPr>
        <p:spPr>
          <a:xfrm flipV="1">
            <a:off x="7013857" y="2414078"/>
            <a:ext cx="4099047" cy="138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21A28F7-B602-6BC9-FBE0-BFF63155DA61}"/>
              </a:ext>
            </a:extLst>
          </p:cNvPr>
          <p:cNvSpPr txBox="1"/>
          <p:nvPr/>
        </p:nvSpPr>
        <p:spPr>
          <a:xfrm>
            <a:off x="4075691" y="4491086"/>
            <a:ext cx="37999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spc="-150" dirty="0">
                <a:solidFill>
                  <a:schemeClr val="accent1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17%</a:t>
            </a:r>
            <a:endParaRPr lang="es-CO" sz="13800" b="1" spc="-150" dirty="0">
              <a:solidFill>
                <a:schemeClr val="accent1">
                  <a:lumMod val="40000"/>
                  <a:lumOff val="6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8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CF76E-7505-FE0B-5DAF-4953132B7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0D0C92B3-FCB4-2FC4-73CA-FF2C53DAF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599" y="551398"/>
            <a:ext cx="3515607" cy="4645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79D7E7-FB05-4BC8-6703-7A1C8C86C5F6}"/>
              </a:ext>
            </a:extLst>
          </p:cNvPr>
          <p:cNvSpPr txBox="1"/>
          <p:nvPr/>
        </p:nvSpPr>
        <p:spPr>
          <a:xfrm>
            <a:off x="796795" y="338483"/>
            <a:ext cx="733619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5400" b="1" dirty="0">
                <a:solidFill>
                  <a:schemeClr val="accent1"/>
                </a:solidFill>
              </a:rPr>
              <a:t>Prioridades de la Inversión Social Privada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17F45DA-2577-0E86-9ACF-14F63A35E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89184"/>
              </p:ext>
            </p:extLst>
          </p:nvPr>
        </p:nvGraphicFramePr>
        <p:xfrm>
          <a:off x="1716794" y="2092809"/>
          <a:ext cx="10843506" cy="476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595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CEAFA-686E-C1AB-7D7B-1493A40B9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22A90A00-A3A6-6078-C5F6-CDA1B887A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599" y="551398"/>
            <a:ext cx="3515607" cy="4645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3664013-3A7C-F403-CF37-B2CD8A80D56A}"/>
              </a:ext>
            </a:extLst>
          </p:cNvPr>
          <p:cNvSpPr txBox="1"/>
          <p:nvPr/>
        </p:nvSpPr>
        <p:spPr>
          <a:xfrm>
            <a:off x="408175" y="338483"/>
            <a:ext cx="807288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5400" b="1" dirty="0">
                <a:solidFill>
                  <a:schemeClr val="accent1"/>
                </a:solidFill>
              </a:rPr>
              <a:t>Prioridades de la Inversión Ambiental Privada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E8B7299-45A5-ECA2-B2AE-E951FAE27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757916"/>
              </p:ext>
            </p:extLst>
          </p:nvPr>
        </p:nvGraphicFramePr>
        <p:xfrm>
          <a:off x="1507995" y="2092809"/>
          <a:ext cx="9936000" cy="4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527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A7442-F942-845D-DE63-D14B92062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D79B493-6B5B-DB84-3CDB-B9733D76D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91999" cy="686458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08DC5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F9CEAB-4842-BDB0-D75E-D52FFB55CF02}"/>
              </a:ext>
            </a:extLst>
          </p:cNvPr>
          <p:cNvSpPr/>
          <p:nvPr/>
        </p:nvSpPr>
        <p:spPr>
          <a:xfrm rot="10800000">
            <a:off x="11214098" y="5873979"/>
            <a:ext cx="990601" cy="990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08F8F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154AA94-D84B-5FF8-E1BE-2F8BD1711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599" y="551398"/>
            <a:ext cx="3515607" cy="4645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EE04203-A938-ECEA-69C6-7341E36DDBD7}"/>
              </a:ext>
            </a:extLst>
          </p:cNvPr>
          <p:cNvSpPr txBox="1"/>
          <p:nvPr/>
        </p:nvSpPr>
        <p:spPr>
          <a:xfrm>
            <a:off x="446794" y="551398"/>
            <a:ext cx="6813710" cy="1932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es-ES" sz="54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Las 30 empresas con mayor Inversión Social Privada Voluntaria</a:t>
            </a:r>
            <a:endParaRPr lang="es-CO" sz="4000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Imagen 2" descr="Imagen que contiene animal, tabla, oscuro, pájaro&#10;&#10;El contenido generado por IA puede ser incorrecto.">
            <a:extLst>
              <a:ext uri="{FF2B5EF4-FFF2-40B4-BE49-F238E27FC236}">
                <a16:creationId xmlns:a16="http://schemas.microsoft.com/office/drawing/2014/main" id="{E5A1C79D-A741-7A9E-7D08-DB602BB9A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724" y="4883380"/>
            <a:ext cx="1704975" cy="19812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DF0683E-188B-DC27-70B8-AC91B36C9DF5}"/>
              </a:ext>
            </a:extLst>
          </p:cNvPr>
          <p:cNvSpPr txBox="1"/>
          <p:nvPr/>
        </p:nvSpPr>
        <p:spPr>
          <a:xfrm>
            <a:off x="434094" y="2484043"/>
            <a:ext cx="41333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1. Colsubsidio</a:t>
            </a:r>
          </a:p>
          <a:p>
            <a:r>
              <a:rPr lang="es-ES" b="1" dirty="0">
                <a:solidFill>
                  <a:schemeClr val="bg1"/>
                </a:solidFill>
              </a:rPr>
              <a:t>2. Ecopetrol S.A.</a:t>
            </a:r>
          </a:p>
          <a:p>
            <a:r>
              <a:rPr lang="es-ES" b="1" dirty="0">
                <a:solidFill>
                  <a:schemeClr val="bg1"/>
                </a:solidFill>
              </a:rPr>
              <a:t>3. Colanta</a:t>
            </a:r>
          </a:p>
          <a:p>
            <a:r>
              <a:rPr lang="es-ES" b="1" dirty="0">
                <a:solidFill>
                  <a:schemeClr val="bg1"/>
                </a:solidFill>
              </a:rPr>
              <a:t>4. Organización Corona (Incluye sus empresas)</a:t>
            </a:r>
          </a:p>
          <a:p>
            <a:r>
              <a:rPr lang="es-ES" b="1" dirty="0">
                <a:solidFill>
                  <a:schemeClr val="bg1"/>
                </a:solidFill>
              </a:rPr>
              <a:t>5. Bavaria</a:t>
            </a:r>
          </a:p>
          <a:p>
            <a:r>
              <a:rPr lang="es-ES" b="1" dirty="0">
                <a:solidFill>
                  <a:schemeClr val="bg1"/>
                </a:solidFill>
              </a:rPr>
              <a:t>6. Grupo Nutresa (Incluye sus empresas)</a:t>
            </a:r>
          </a:p>
          <a:p>
            <a:r>
              <a:rPr lang="es-ES" b="1" dirty="0">
                <a:solidFill>
                  <a:schemeClr val="bg1"/>
                </a:solidFill>
              </a:rPr>
              <a:t>7. MSD</a:t>
            </a:r>
          </a:p>
          <a:p>
            <a:r>
              <a:rPr lang="es-ES" b="1" dirty="0">
                <a:solidFill>
                  <a:schemeClr val="bg1"/>
                </a:solidFill>
              </a:rPr>
              <a:t>8. Claro</a:t>
            </a:r>
          </a:p>
          <a:p>
            <a:r>
              <a:rPr lang="es-ES" b="1" dirty="0">
                <a:solidFill>
                  <a:schemeClr val="bg1"/>
                </a:solidFill>
              </a:rPr>
              <a:t>9. Drummond LTD</a:t>
            </a:r>
          </a:p>
          <a:p>
            <a:r>
              <a:rPr lang="es-ES" b="1" dirty="0">
                <a:solidFill>
                  <a:schemeClr val="bg1"/>
                </a:solidFill>
              </a:rPr>
              <a:t>10. Grupo </a:t>
            </a:r>
            <a:r>
              <a:rPr lang="es-ES" b="1" dirty="0" err="1">
                <a:solidFill>
                  <a:schemeClr val="bg1"/>
                </a:solidFill>
              </a:rPr>
              <a:t>Corfi</a:t>
            </a:r>
            <a:r>
              <a:rPr lang="es-ES" b="1" dirty="0">
                <a:solidFill>
                  <a:schemeClr val="bg1"/>
                </a:solidFill>
              </a:rPr>
              <a:t> (Incluye sus empresas)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76FD353-4A0D-D00B-AF90-38D07AC71872}"/>
              </a:ext>
            </a:extLst>
          </p:cNvPr>
          <p:cNvSpPr txBox="1"/>
          <p:nvPr/>
        </p:nvSpPr>
        <p:spPr>
          <a:xfrm>
            <a:off x="4567425" y="2484043"/>
            <a:ext cx="4812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11. Comfenalco Valle</a:t>
            </a:r>
          </a:p>
          <a:p>
            <a:r>
              <a:rPr lang="es-ES" b="1" dirty="0">
                <a:solidFill>
                  <a:schemeClr val="bg1"/>
                </a:solidFill>
              </a:rPr>
              <a:t>12. EPM</a:t>
            </a:r>
          </a:p>
          <a:p>
            <a:r>
              <a:rPr lang="es-ES" b="1" dirty="0">
                <a:solidFill>
                  <a:schemeClr val="bg1"/>
                </a:solidFill>
              </a:rPr>
              <a:t>13. </a:t>
            </a:r>
            <a:r>
              <a:rPr lang="es-ES" b="1" dirty="0" err="1">
                <a:solidFill>
                  <a:schemeClr val="bg1"/>
                </a:solidFill>
              </a:rPr>
              <a:t>Amarilo</a:t>
            </a:r>
            <a:r>
              <a:rPr lang="es-ES" b="1" dirty="0">
                <a:solidFill>
                  <a:schemeClr val="bg1"/>
                </a:solidFill>
              </a:rPr>
              <a:t> S.A.S</a:t>
            </a:r>
          </a:p>
          <a:p>
            <a:r>
              <a:rPr lang="es-ES" b="1" dirty="0">
                <a:solidFill>
                  <a:schemeClr val="bg1"/>
                </a:solidFill>
              </a:rPr>
              <a:t>14. Cafam</a:t>
            </a:r>
          </a:p>
          <a:p>
            <a:r>
              <a:rPr lang="es-ES" b="1" dirty="0">
                <a:solidFill>
                  <a:schemeClr val="bg1"/>
                </a:solidFill>
              </a:rPr>
              <a:t>15. Enel Colombia SA E.S.P</a:t>
            </a:r>
          </a:p>
          <a:p>
            <a:r>
              <a:rPr lang="es-ES" b="1" dirty="0">
                <a:solidFill>
                  <a:schemeClr val="bg1"/>
                </a:solidFill>
              </a:rPr>
              <a:t>16. Hocol S.A.</a:t>
            </a:r>
          </a:p>
          <a:p>
            <a:r>
              <a:rPr lang="es-ES" b="1" dirty="0">
                <a:solidFill>
                  <a:schemeClr val="bg1"/>
                </a:solidFill>
              </a:rPr>
              <a:t>17. Banco Davivienda</a:t>
            </a:r>
          </a:p>
          <a:p>
            <a:r>
              <a:rPr lang="es-ES" b="1" dirty="0">
                <a:solidFill>
                  <a:schemeClr val="bg1"/>
                </a:solidFill>
              </a:rPr>
              <a:t>18. Alquería</a:t>
            </a:r>
          </a:p>
          <a:p>
            <a:r>
              <a:rPr lang="es-ES" b="1" dirty="0">
                <a:solidFill>
                  <a:schemeClr val="bg1"/>
                </a:solidFill>
              </a:rPr>
              <a:t>19. Organización Carvajal</a:t>
            </a:r>
          </a:p>
          <a:p>
            <a:r>
              <a:rPr lang="es-ES" b="1" dirty="0">
                <a:solidFill>
                  <a:schemeClr val="bg1"/>
                </a:solidFill>
              </a:rPr>
              <a:t>20. Manuelita S.A.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80DE2B-F0E9-C774-1E19-F26F5A33C03C}"/>
              </a:ext>
            </a:extLst>
          </p:cNvPr>
          <p:cNvSpPr txBox="1"/>
          <p:nvPr/>
        </p:nvSpPr>
        <p:spPr>
          <a:xfrm>
            <a:off x="8700756" y="2408643"/>
            <a:ext cx="48122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20. Manuelita S.A.</a:t>
            </a:r>
          </a:p>
          <a:p>
            <a:r>
              <a:rPr lang="es-ES" b="1" dirty="0">
                <a:solidFill>
                  <a:schemeClr val="bg1"/>
                </a:solidFill>
              </a:rPr>
              <a:t>21. Ingenio Providencia</a:t>
            </a:r>
          </a:p>
          <a:p>
            <a:r>
              <a:rPr lang="es-ES" b="1" dirty="0">
                <a:solidFill>
                  <a:schemeClr val="bg1"/>
                </a:solidFill>
              </a:rPr>
              <a:t>22. </a:t>
            </a:r>
            <a:r>
              <a:rPr lang="es-ES" b="1" dirty="0" err="1">
                <a:solidFill>
                  <a:schemeClr val="bg1"/>
                </a:solidFill>
              </a:rPr>
              <a:t>Puntored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23. </a:t>
            </a:r>
            <a:r>
              <a:rPr lang="es-ES" b="1" dirty="0" err="1">
                <a:solidFill>
                  <a:schemeClr val="bg1"/>
                </a:solidFill>
              </a:rPr>
              <a:t>Unibán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24. Ocensa S.A</a:t>
            </a:r>
          </a:p>
          <a:p>
            <a:r>
              <a:rPr lang="es-ES" b="1" dirty="0">
                <a:solidFill>
                  <a:schemeClr val="bg1"/>
                </a:solidFill>
              </a:rPr>
              <a:t>25. Postobón S.A.</a:t>
            </a:r>
          </a:p>
          <a:p>
            <a:r>
              <a:rPr lang="es-ES" b="1" dirty="0">
                <a:solidFill>
                  <a:schemeClr val="bg1"/>
                </a:solidFill>
              </a:rPr>
              <a:t>26. Cementos Argos</a:t>
            </a:r>
          </a:p>
          <a:p>
            <a:r>
              <a:rPr lang="es-ES" b="1" dirty="0">
                <a:solidFill>
                  <a:schemeClr val="bg1"/>
                </a:solidFill>
              </a:rPr>
              <a:t>27. Riopaila Castilla</a:t>
            </a:r>
          </a:p>
          <a:p>
            <a:r>
              <a:rPr lang="es-ES" b="1" dirty="0">
                <a:solidFill>
                  <a:schemeClr val="bg1"/>
                </a:solidFill>
              </a:rPr>
              <a:t>28. </a:t>
            </a:r>
            <a:r>
              <a:rPr lang="es-ES" b="1" dirty="0" err="1">
                <a:solidFill>
                  <a:schemeClr val="bg1"/>
                </a:solidFill>
              </a:rPr>
              <a:t>Ingredion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29. Cerrejón </a:t>
            </a:r>
            <a:r>
              <a:rPr lang="es-ES" b="1" dirty="0" err="1">
                <a:solidFill>
                  <a:schemeClr val="bg1"/>
                </a:solidFill>
              </a:rPr>
              <a:t>Limited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30. Constructora Capital</a:t>
            </a:r>
          </a:p>
        </p:txBody>
      </p:sp>
    </p:spTree>
    <p:extLst>
      <p:ext uri="{BB962C8B-B14F-4D97-AF65-F5344CB8AC3E}">
        <p14:creationId xmlns:p14="http://schemas.microsoft.com/office/powerpoint/2010/main" val="179406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A47E1-7F20-A03A-F419-2C3307061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BDA99CD-C16E-ADB2-1C61-3D9CF01A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91999" cy="686458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08DC5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9B10AC7-25AC-C3DD-E06D-1770D19A5602}"/>
              </a:ext>
            </a:extLst>
          </p:cNvPr>
          <p:cNvSpPr/>
          <p:nvPr/>
        </p:nvSpPr>
        <p:spPr>
          <a:xfrm rot="10800000">
            <a:off x="11214098" y="5873979"/>
            <a:ext cx="990601" cy="990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08F8F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2448085-552C-50CA-FB2B-E15822AE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599" y="551398"/>
            <a:ext cx="3515607" cy="4645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796ABCE-FA6C-196C-F12B-E78CF58B7658}"/>
              </a:ext>
            </a:extLst>
          </p:cNvPr>
          <p:cNvSpPr txBox="1"/>
          <p:nvPr/>
        </p:nvSpPr>
        <p:spPr>
          <a:xfrm>
            <a:off x="446794" y="551398"/>
            <a:ext cx="8011406" cy="1932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es-ES" sz="54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Las 30 empresas con </a:t>
            </a:r>
          </a:p>
          <a:p>
            <a:pPr>
              <a:lnSpc>
                <a:spcPts val="4700"/>
              </a:lnSpc>
            </a:pPr>
            <a:r>
              <a:rPr lang="es-ES" sz="54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mayor Inversión Ambiental Privada Voluntaria</a:t>
            </a:r>
            <a:endParaRPr lang="es-CO" sz="4000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Imagen 2" descr="Imagen que contiene animal, tabla, oscuro, pájaro&#10;&#10;El contenido generado por IA puede ser incorrecto.">
            <a:extLst>
              <a:ext uri="{FF2B5EF4-FFF2-40B4-BE49-F238E27FC236}">
                <a16:creationId xmlns:a16="http://schemas.microsoft.com/office/drawing/2014/main" id="{9F714BBE-8644-F876-A08B-4453074D0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724" y="4883380"/>
            <a:ext cx="1704975" cy="19812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C17A14-7EDA-5AAF-3424-5A8469FA1B5E}"/>
              </a:ext>
            </a:extLst>
          </p:cNvPr>
          <p:cNvSpPr txBox="1"/>
          <p:nvPr/>
        </p:nvSpPr>
        <p:spPr>
          <a:xfrm>
            <a:off x="434094" y="2484043"/>
            <a:ext cx="4403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1. Ecopetrol S.A.</a:t>
            </a:r>
          </a:p>
          <a:p>
            <a:r>
              <a:rPr lang="es-ES" b="1" dirty="0">
                <a:solidFill>
                  <a:schemeClr val="bg1"/>
                </a:solidFill>
              </a:rPr>
              <a:t>2. Banco Davivienda</a:t>
            </a:r>
          </a:p>
          <a:p>
            <a:r>
              <a:rPr lang="es-ES" b="1" dirty="0">
                <a:solidFill>
                  <a:schemeClr val="bg1"/>
                </a:solidFill>
              </a:rPr>
              <a:t>3. Postobón S.A.</a:t>
            </a:r>
          </a:p>
          <a:p>
            <a:r>
              <a:rPr lang="es-ES" b="1" dirty="0">
                <a:solidFill>
                  <a:schemeClr val="bg1"/>
                </a:solidFill>
              </a:rPr>
              <a:t>4. Bavaria</a:t>
            </a:r>
          </a:p>
          <a:p>
            <a:r>
              <a:rPr lang="es-ES" b="1" dirty="0">
                <a:solidFill>
                  <a:schemeClr val="bg1"/>
                </a:solidFill>
              </a:rPr>
              <a:t>5. Enel Colombia</a:t>
            </a:r>
          </a:p>
          <a:p>
            <a:r>
              <a:rPr lang="es-ES" b="1" dirty="0">
                <a:solidFill>
                  <a:schemeClr val="bg1"/>
                </a:solidFill>
              </a:rPr>
              <a:t>6. Ingenio Providencia</a:t>
            </a:r>
          </a:p>
          <a:p>
            <a:r>
              <a:rPr lang="es-ES" b="1" dirty="0">
                <a:solidFill>
                  <a:schemeClr val="bg1"/>
                </a:solidFill>
              </a:rPr>
              <a:t>7. Grupo Nutresa (Incluye sus empresas)</a:t>
            </a:r>
          </a:p>
          <a:p>
            <a:r>
              <a:rPr lang="es-ES" b="1" dirty="0">
                <a:solidFill>
                  <a:schemeClr val="bg1"/>
                </a:solidFill>
              </a:rPr>
              <a:t>8. Claro</a:t>
            </a:r>
          </a:p>
          <a:p>
            <a:r>
              <a:rPr lang="es-ES" b="1" dirty="0">
                <a:solidFill>
                  <a:schemeClr val="bg1"/>
                </a:solidFill>
              </a:rPr>
              <a:t>9. Jerónimo </a:t>
            </a:r>
            <a:r>
              <a:rPr lang="es-ES" b="1" dirty="0" err="1">
                <a:solidFill>
                  <a:schemeClr val="bg1"/>
                </a:solidFill>
              </a:rPr>
              <a:t>Martins</a:t>
            </a:r>
            <a:r>
              <a:rPr lang="es-ES" b="1" dirty="0">
                <a:solidFill>
                  <a:schemeClr val="bg1"/>
                </a:solidFill>
              </a:rPr>
              <a:t> Colombia – Tiendas Ara</a:t>
            </a:r>
          </a:p>
          <a:p>
            <a:r>
              <a:rPr lang="es-ES" b="1" dirty="0">
                <a:solidFill>
                  <a:schemeClr val="bg1"/>
                </a:solidFill>
              </a:rPr>
              <a:t>10. Organización Corona (Incluye sus empresas)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0A228D-9A98-EE9D-D1DB-0339F3FA4DA4}"/>
              </a:ext>
            </a:extLst>
          </p:cNvPr>
          <p:cNvSpPr txBox="1"/>
          <p:nvPr/>
        </p:nvSpPr>
        <p:spPr>
          <a:xfrm>
            <a:off x="4849884" y="2583636"/>
            <a:ext cx="4133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11. Manuelita S.A.</a:t>
            </a:r>
          </a:p>
          <a:p>
            <a:r>
              <a:rPr lang="es-ES" b="1" dirty="0">
                <a:solidFill>
                  <a:schemeClr val="bg1"/>
                </a:solidFill>
              </a:rPr>
              <a:t>12. Colombina S.A.</a:t>
            </a:r>
          </a:p>
          <a:p>
            <a:r>
              <a:rPr lang="es-ES" b="1" dirty="0">
                <a:solidFill>
                  <a:schemeClr val="bg1"/>
                </a:solidFill>
              </a:rPr>
              <a:t>13. Gran Tierra Energy</a:t>
            </a:r>
          </a:p>
          <a:p>
            <a:r>
              <a:rPr lang="es-ES" b="1" dirty="0">
                <a:solidFill>
                  <a:schemeClr val="bg1"/>
                </a:solidFill>
              </a:rPr>
              <a:t>14. Incauca</a:t>
            </a:r>
          </a:p>
          <a:p>
            <a:r>
              <a:rPr lang="es-ES" b="1" dirty="0">
                <a:solidFill>
                  <a:schemeClr val="bg1"/>
                </a:solidFill>
              </a:rPr>
              <a:t>15. Riopaila Castilla</a:t>
            </a:r>
          </a:p>
          <a:p>
            <a:r>
              <a:rPr lang="es-ES" b="1" dirty="0">
                <a:solidFill>
                  <a:schemeClr val="bg1"/>
                </a:solidFill>
              </a:rPr>
              <a:t>16. </a:t>
            </a:r>
            <a:r>
              <a:rPr lang="es-ES" b="1" dirty="0" err="1">
                <a:solidFill>
                  <a:schemeClr val="bg1"/>
                </a:solidFill>
              </a:rPr>
              <a:t>Ingredion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17. Diaco</a:t>
            </a:r>
          </a:p>
          <a:p>
            <a:r>
              <a:rPr lang="es-ES" b="1" dirty="0">
                <a:solidFill>
                  <a:schemeClr val="bg1"/>
                </a:solidFill>
              </a:rPr>
              <a:t>18. Cafam</a:t>
            </a:r>
          </a:p>
          <a:p>
            <a:r>
              <a:rPr lang="es-ES" b="1" dirty="0">
                <a:solidFill>
                  <a:schemeClr val="bg1"/>
                </a:solidFill>
              </a:rPr>
              <a:t>19. EPM</a:t>
            </a:r>
          </a:p>
          <a:p>
            <a:r>
              <a:rPr lang="es-ES" b="1" dirty="0">
                <a:solidFill>
                  <a:schemeClr val="bg1"/>
                </a:solidFill>
              </a:rPr>
              <a:t>20. Nestlé Colombia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2C3E92-3E5A-2E91-F1A4-5D126AB92890}"/>
              </a:ext>
            </a:extLst>
          </p:cNvPr>
          <p:cNvSpPr txBox="1"/>
          <p:nvPr/>
        </p:nvSpPr>
        <p:spPr>
          <a:xfrm>
            <a:off x="7783707" y="2509120"/>
            <a:ext cx="4133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21. Avianca</a:t>
            </a:r>
          </a:p>
          <a:p>
            <a:r>
              <a:rPr lang="es-ES" b="1" dirty="0">
                <a:solidFill>
                  <a:schemeClr val="bg1"/>
                </a:solidFill>
              </a:rPr>
              <a:t>22. </a:t>
            </a:r>
            <a:r>
              <a:rPr lang="es-ES" b="1" dirty="0" err="1">
                <a:solidFill>
                  <a:schemeClr val="bg1"/>
                </a:solidFill>
              </a:rPr>
              <a:t>GeoPark</a:t>
            </a:r>
            <a:r>
              <a:rPr lang="es-ES" b="1" dirty="0">
                <a:solidFill>
                  <a:schemeClr val="bg1"/>
                </a:solidFill>
              </a:rPr>
              <a:t> Colombia SAS</a:t>
            </a:r>
          </a:p>
          <a:p>
            <a:r>
              <a:rPr lang="es-ES" b="1" dirty="0">
                <a:solidFill>
                  <a:schemeClr val="bg1"/>
                </a:solidFill>
              </a:rPr>
              <a:t>23. Ocensa S.A</a:t>
            </a:r>
          </a:p>
          <a:p>
            <a:r>
              <a:rPr lang="es-ES" b="1" dirty="0">
                <a:solidFill>
                  <a:schemeClr val="bg1"/>
                </a:solidFill>
              </a:rPr>
              <a:t>24. Frontera Energy</a:t>
            </a:r>
          </a:p>
          <a:p>
            <a:r>
              <a:rPr lang="es-ES" b="1" dirty="0">
                <a:solidFill>
                  <a:schemeClr val="bg1"/>
                </a:solidFill>
              </a:rPr>
              <a:t>25. </a:t>
            </a:r>
            <a:r>
              <a:rPr lang="es-ES" b="1" dirty="0" err="1">
                <a:solidFill>
                  <a:schemeClr val="bg1"/>
                </a:solidFill>
              </a:rPr>
              <a:t>Levapan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26. PepsiCo</a:t>
            </a:r>
          </a:p>
          <a:p>
            <a:r>
              <a:rPr lang="es-ES" b="1" dirty="0">
                <a:solidFill>
                  <a:schemeClr val="bg1"/>
                </a:solidFill>
              </a:rPr>
              <a:t>27. Cementos Argos</a:t>
            </a:r>
          </a:p>
          <a:p>
            <a:r>
              <a:rPr lang="es-ES" b="1" dirty="0">
                <a:solidFill>
                  <a:schemeClr val="bg1"/>
                </a:solidFill>
              </a:rPr>
              <a:t>28. Grupo </a:t>
            </a:r>
            <a:r>
              <a:rPr lang="es-ES" b="1" dirty="0" err="1">
                <a:solidFill>
                  <a:schemeClr val="bg1"/>
                </a:solidFill>
              </a:rPr>
              <a:t>Bios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29. Alquería</a:t>
            </a:r>
          </a:p>
          <a:p>
            <a:r>
              <a:rPr lang="es-ES" b="1" dirty="0">
                <a:solidFill>
                  <a:schemeClr val="bg1"/>
                </a:solidFill>
              </a:rPr>
              <a:t>30. </a:t>
            </a:r>
            <a:r>
              <a:rPr lang="es-ES" b="1" dirty="0" err="1">
                <a:solidFill>
                  <a:schemeClr val="bg1"/>
                </a:solidFill>
              </a:rPr>
              <a:t>SierraCol</a:t>
            </a:r>
            <a:r>
              <a:rPr lang="es-ES" b="1" dirty="0">
                <a:solidFill>
                  <a:schemeClr val="bg1"/>
                </a:solidFill>
              </a:rPr>
              <a:t> Energy</a:t>
            </a:r>
          </a:p>
        </p:txBody>
      </p:sp>
    </p:spTree>
    <p:extLst>
      <p:ext uri="{BB962C8B-B14F-4D97-AF65-F5344CB8AC3E}">
        <p14:creationId xmlns:p14="http://schemas.microsoft.com/office/powerpoint/2010/main" val="3232140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mbre ISA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8BC8"/>
      </a:accent1>
      <a:accent2>
        <a:srgbClr val="01618C"/>
      </a:accent2>
      <a:accent3>
        <a:srgbClr val="1395CF"/>
      </a:accent3>
      <a:accent4>
        <a:srgbClr val="0C77A6"/>
      </a:accent4>
      <a:accent5>
        <a:srgbClr val="5B9BD5"/>
      </a:accent5>
      <a:accent6>
        <a:srgbClr val="FDC400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611</Words>
  <Application>Microsoft Macintosh PowerPoint</Application>
  <PresentationFormat>Panorámica</PresentationFormat>
  <Paragraphs>102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Helvetica Neue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Aponte Rodriguez</dc:creator>
  <cp:lastModifiedBy>Arelys Aguilar</cp:lastModifiedBy>
  <cp:revision>5</cp:revision>
  <dcterms:created xsi:type="dcterms:W3CDTF">2024-05-28T16:24:28Z</dcterms:created>
  <dcterms:modified xsi:type="dcterms:W3CDTF">2025-07-10T17:24:27Z</dcterms:modified>
</cp:coreProperties>
</file>